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8" r:id="rId5"/>
    <p:sldId id="266" r:id="rId6"/>
    <p:sldId id="282" r:id="rId7"/>
    <p:sldId id="278" r:id="rId8"/>
    <p:sldId id="268" r:id="rId9"/>
    <p:sldId id="284" r:id="rId10"/>
    <p:sldId id="270" r:id="rId11"/>
    <p:sldId id="279" r:id="rId12"/>
    <p:sldId id="280" r:id="rId13"/>
    <p:sldId id="281" r:id="rId14"/>
    <p:sldId id="271" r:id="rId15"/>
    <p:sldId id="273" r:id="rId16"/>
    <p:sldId id="274" r:id="rId17"/>
    <p:sldId id="275" r:id="rId18"/>
    <p:sldId id="276" r:id="rId19"/>
    <p:sldId id="277" r:id="rId20"/>
    <p:sldId id="262" r:id="rId21"/>
    <p:sldId id="265" r:id="rId22"/>
    <p:sldId id="267" r:id="rId23"/>
    <p:sldId id="263" r:id="rId24"/>
    <p:sldId id="283" r:id="rId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57"/>
    <a:srgbClr val="B900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0FC7-B10A-4278-93DE-32E49EF6524F}" v="10" dt="2024-06-19T12:48:35.135"/>
    <p1510:client id="{2455031F-2150-4B53-96DA-C6C73475C40B}" v="604" dt="2024-06-20T00:04:50.388"/>
    <p1510:client id="{641780C9-F48C-AE6E-8E45-C5802A941E7E}" v="359" dt="2024-06-20T17:28:26.970"/>
    <p1510:client id="{6D7DCBAE-105A-7CB6-770C-B38FFFAD707A}" v="1561" dt="2024-06-20T00:57:54.346"/>
    <p1510:client id="{9433D9A3-ECCD-D389-D41F-0B1B2D16DE70}" v="304" dt="2024-06-20T01:06:48.723"/>
    <p1510:client id="{9DF65BED-0228-A56B-6064-0ED66C2C3191}" v="6" dt="2024-06-20T21:40:57.625"/>
    <p1510:client id="{A00E5ED6-DFB4-F116-DD90-AC44960EBA32}" v="17" dt="2024-06-20T21:32:06.362"/>
    <p1510:client id="{A33D6985-9D44-4CB1-9859-147CC7FA7697}" v="106" dt="2024-06-20T19:48:51.785"/>
    <p1510:client id="{A7FB00F7-C26C-4C7B-8B4B-8221B4EE217E}" v="146" dt="2024-06-20T00:41:55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pPr/>
              <a:t>21/06/2024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B1CE6-8F3D-4AFD-A409-3AD4E3F5533B}" type="datetimeFigureOut">
              <a:rPr lang="pt-BR" smtClean="0"/>
              <a:t>21/06/2024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C0321-2850-406B-9A3A-E9216A276E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029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120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86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06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48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16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87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71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31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C0321-2850-406B-9A3A-E9216A276E7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84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5CD8D2-619D-4402-946F-26D241F5F5CC}" type="datetime1">
              <a:rPr lang="pt-BR" smtClean="0"/>
              <a:t>21/06/2024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2DFB50-D7FD-BD3C-2032-B4C6096A8C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43C5A2-FA6F-4595-92BC-2DACE1A39B61}" type="datetime1">
              <a:rPr lang="pt-BR" smtClean="0"/>
              <a:t>21/06/2024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D92610E7-A685-5CD6-EAE0-27A855CAA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567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8F19D0-4CD9-2371-DA15-A826B025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904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26" name="Imagem 50" descr="Logotipo, nome da empresa&#10;&#10;Descrição gerada automaticamente">
            <a:extLst>
              <a:ext uri="{FF2B5EF4-FFF2-40B4-BE49-F238E27FC236}">
                <a16:creationId xmlns:a16="http://schemas.microsoft.com/office/drawing/2014/main" id="{36B8E003-C7DA-989A-4022-B8594E965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9" y="6170249"/>
            <a:ext cx="1220013" cy="57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51" descr="Logotipo, Ícone&#10;&#10;Descrição gerada automaticamente">
            <a:extLst>
              <a:ext uri="{FF2B5EF4-FFF2-40B4-BE49-F238E27FC236}">
                <a16:creationId xmlns:a16="http://schemas.microsoft.com/office/drawing/2014/main" id="{7CE11952-2DEC-DF01-B990-641962B24A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188752"/>
            <a:ext cx="796608" cy="5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1A4845-25FC-D97B-41CC-AD549E88AC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48064" y="60539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C9125E-DAC1-7C47-AAE2-CF375D2F021A}"/>
              </a:ext>
            </a:extLst>
          </p:cNvPr>
          <p:cNvCxnSpPr>
            <a:cxnSpLocks/>
          </p:cNvCxnSpPr>
          <p:nvPr userDrawn="1"/>
        </p:nvCxnSpPr>
        <p:spPr>
          <a:xfrm>
            <a:off x="0" y="6128546"/>
            <a:ext cx="9144000" cy="2458"/>
          </a:xfrm>
          <a:prstGeom prst="line">
            <a:avLst/>
          </a:prstGeom>
          <a:ln w="28575">
            <a:solidFill>
              <a:srgbClr val="B9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53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25D679-5A1D-2F29-9683-AE668F477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EA069-0285-6871-7C15-9846C72E8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63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25D679-5A1D-2F29-9683-AE668F4773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234EA069-0285-6871-7C15-9846C72E8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66018"/>
            <a:ext cx="8568952" cy="4639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413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6895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23528" y="1166018"/>
            <a:ext cx="8568952" cy="507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3528" y="6356350"/>
            <a:ext cx="6336704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58880" y="6356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  <p:sldLayoutId id="2147483651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4B94257-CA6E-4EA3-B1B8-F409C9E14171}"/>
              </a:ext>
            </a:extLst>
          </p:cNvPr>
          <p:cNvSpPr txBox="1"/>
          <p:nvPr/>
        </p:nvSpPr>
        <p:spPr>
          <a:xfrm>
            <a:off x="-36512" y="2078622"/>
            <a:ext cx="9180512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 fontAlgn="base"/>
            <a:r>
              <a:rPr lang="pt-BR" sz="1400" b="0" i="0">
                <a:solidFill>
                  <a:srgbClr val="000000"/>
                </a:solidFill>
                <a:effectLst/>
              </a:rPr>
              <a:t>Alessandro Rodrigues de Melo Filho, 3011392413015 </a:t>
            </a:r>
          </a:p>
          <a:p>
            <a:pPr algn="ctr" rtl="0" fontAlgn="base"/>
            <a:r>
              <a:rPr lang="pt-BR" sz="1400" b="0" i="0">
                <a:solidFill>
                  <a:srgbClr val="000000"/>
                </a:solidFill>
                <a:effectLst/>
              </a:rPr>
              <a:t>Daniel Rodrigues Lopes </a:t>
            </a:r>
            <a:r>
              <a:rPr lang="pt-BR" sz="1400" b="0" i="0" err="1">
                <a:solidFill>
                  <a:srgbClr val="000000"/>
                </a:solidFill>
                <a:effectLst/>
              </a:rPr>
              <a:t>Adejarbas</a:t>
            </a:r>
            <a:r>
              <a:rPr lang="pt-BR" sz="1400" b="0" i="0">
                <a:solidFill>
                  <a:srgbClr val="000000"/>
                </a:solidFill>
                <a:effectLst/>
              </a:rPr>
              <a:t>, 3011392413034 </a:t>
            </a:r>
          </a:p>
          <a:p>
            <a:pPr algn="ctr" rtl="0" fontAlgn="base"/>
            <a:r>
              <a:rPr lang="pt-BR" sz="1400" b="0" i="0">
                <a:solidFill>
                  <a:srgbClr val="000000"/>
                </a:solidFill>
                <a:effectLst/>
              </a:rPr>
              <a:t>Kevin Willian Nunes Rodrigues, 3011392413042 </a:t>
            </a:r>
          </a:p>
          <a:p>
            <a:pPr algn="ctr" rtl="0" fontAlgn="base"/>
            <a:r>
              <a:rPr lang="pt-BR" sz="1400" b="0" i="0">
                <a:solidFill>
                  <a:srgbClr val="000000"/>
                </a:solidFill>
                <a:effectLst/>
              </a:rPr>
              <a:t>Taise Miguel Rodrigues, 3011392413030 </a:t>
            </a:r>
          </a:p>
          <a:p>
            <a:pPr algn="ctr" rtl="0" fontAlgn="base"/>
            <a:endParaRPr lang="pt-BR" sz="1400" b="0" i="0">
              <a:solidFill>
                <a:srgbClr val="000000"/>
              </a:solidFill>
              <a:effectLst/>
            </a:endParaRPr>
          </a:p>
          <a:p>
            <a:pPr algn="ctr"/>
            <a:endParaRPr lang="pt-BR" sz="1400">
              <a:solidFill>
                <a:srgbClr val="000000"/>
              </a:solidFill>
            </a:endParaRPr>
          </a:p>
          <a:p>
            <a:pPr algn="ctr"/>
            <a:endParaRPr lang="pt-BR" sz="1400">
              <a:solidFill>
                <a:srgbClr val="000000"/>
              </a:solidFill>
            </a:endParaRPr>
          </a:p>
          <a:p>
            <a:pPr algn="ctr" rtl="0" fontAlgn="base"/>
            <a:r>
              <a:rPr lang="pt-BR" sz="1400" b="1" i="0">
                <a:solidFill>
                  <a:srgbClr val="0D0D0D"/>
                </a:solidFill>
                <a:effectLst/>
              </a:rPr>
              <a:t>Projeto Interdisciplinar I</a:t>
            </a:r>
            <a:r>
              <a:rPr lang="pt-BR" sz="1400" b="0" i="0">
                <a:solidFill>
                  <a:srgbClr val="0D0D0D"/>
                </a:solidFill>
                <a:effectLst/>
              </a:rPr>
              <a:t> </a:t>
            </a:r>
          </a:p>
          <a:p>
            <a:pPr algn="ctr" rtl="0" fontAlgn="base"/>
            <a:r>
              <a:rPr lang="pt-BR" sz="1400" b="0" i="0">
                <a:solidFill>
                  <a:srgbClr val="0D0D0D"/>
                </a:solidFill>
                <a:effectLst/>
              </a:rPr>
              <a:t>Engenharia de Software I </a:t>
            </a:r>
          </a:p>
          <a:p>
            <a:pPr algn="ctr" rtl="0" fontAlgn="base"/>
            <a:r>
              <a:rPr lang="pt-BR" sz="1400" b="0" i="0">
                <a:solidFill>
                  <a:srgbClr val="0D0D0D"/>
                </a:solidFill>
                <a:effectLst/>
              </a:rPr>
              <a:t>Desenvolvimento Web I </a:t>
            </a:r>
          </a:p>
          <a:p>
            <a:pPr algn="ctr" rtl="0" fontAlgn="base"/>
            <a:r>
              <a:rPr lang="pt-BR" sz="1400" b="0" i="0">
                <a:solidFill>
                  <a:srgbClr val="0D0D0D"/>
                </a:solidFill>
                <a:effectLst/>
              </a:rPr>
              <a:t>Design Digital </a:t>
            </a:r>
          </a:p>
          <a:p>
            <a:pPr algn="ctr" rtl="0" fontAlgn="base"/>
            <a:endParaRPr lang="pt-BR" sz="1400" b="0" i="0">
              <a:solidFill>
                <a:srgbClr val="0D0D0D"/>
              </a:solidFill>
              <a:effectLst/>
            </a:endParaRPr>
          </a:p>
          <a:p>
            <a:pPr algn="ctr" rtl="0" fontAlgn="base"/>
            <a:endParaRPr lang="pt-BR" sz="1400" b="0" i="0">
              <a:solidFill>
                <a:srgbClr val="0D0D0D"/>
              </a:solidFill>
              <a:effectLst/>
            </a:endParaRPr>
          </a:p>
          <a:p>
            <a:pPr algn="r" rtl="0" fontAlgn="base"/>
            <a:r>
              <a:rPr lang="pt-BR" sz="1400" b="1" i="0">
                <a:solidFill>
                  <a:srgbClr val="0D0D0D"/>
                </a:solidFill>
                <a:effectLst/>
              </a:rPr>
              <a:t> </a:t>
            </a:r>
            <a:r>
              <a:rPr lang="pt-BR" sz="1400" b="0" i="0">
                <a:solidFill>
                  <a:srgbClr val="0D0D0D"/>
                </a:solidFill>
                <a:effectLst/>
              </a:rPr>
              <a:t> </a:t>
            </a:r>
            <a:r>
              <a:rPr lang="pt-BR" sz="1400" b="1" i="0">
                <a:solidFill>
                  <a:srgbClr val="0D0D0D"/>
                </a:solidFill>
                <a:effectLst/>
              </a:rPr>
              <a:t>Orientadores</a:t>
            </a:r>
            <a:r>
              <a:rPr lang="pt-BR" sz="1400" b="0" i="0">
                <a:solidFill>
                  <a:srgbClr val="0D0D0D"/>
                </a:solidFill>
                <a:effectLst/>
              </a:rPr>
              <a:t> </a:t>
            </a:r>
          </a:p>
          <a:p>
            <a:pPr algn="r" rtl="0" fontAlgn="base"/>
            <a:r>
              <a:rPr lang="pt-BR" sz="1400" b="0" i="0" err="1">
                <a:solidFill>
                  <a:srgbClr val="0D0D0D"/>
                </a:solidFill>
                <a:effectLst/>
              </a:rPr>
              <a:t>Profª</a:t>
            </a:r>
            <a:r>
              <a:rPr lang="pt-BR" sz="1400" b="0" i="0">
                <a:solidFill>
                  <a:srgbClr val="0D0D0D"/>
                </a:solidFill>
                <a:effectLst/>
              </a:rPr>
              <a:t> Andreia Santos  </a:t>
            </a:r>
          </a:p>
          <a:p>
            <a:pPr algn="r" rtl="0" fontAlgn="base"/>
            <a:r>
              <a:rPr lang="pt-BR" sz="1400" b="0" i="0" err="1">
                <a:solidFill>
                  <a:srgbClr val="0D0D0D"/>
                </a:solidFill>
                <a:effectLst/>
              </a:rPr>
              <a:t>Prof</a:t>
            </a:r>
            <a:r>
              <a:rPr lang="pt-BR" sz="1400" b="0" i="0" baseline="30000" err="1">
                <a:solidFill>
                  <a:srgbClr val="0D0D0D"/>
                </a:solidFill>
                <a:effectLst/>
              </a:rPr>
              <a:t>a</a:t>
            </a:r>
            <a:r>
              <a:rPr lang="pt-BR" sz="1400" b="0" i="0">
                <a:solidFill>
                  <a:srgbClr val="0D0D0D"/>
                </a:solidFill>
                <a:effectLst/>
              </a:rPr>
              <a:t> Angelina Vitorino de Souza </a:t>
            </a:r>
            <a:r>
              <a:rPr lang="pt-BR" sz="1400" b="0" i="0" err="1">
                <a:solidFill>
                  <a:srgbClr val="0D0D0D"/>
                </a:solidFill>
                <a:effectLst/>
              </a:rPr>
              <a:t>Melaré</a:t>
            </a:r>
            <a:r>
              <a:rPr lang="pt-BR" sz="1400" b="0" i="0">
                <a:solidFill>
                  <a:srgbClr val="0D0D0D"/>
                </a:solidFill>
                <a:effectLst/>
              </a:rPr>
              <a:t> </a:t>
            </a:r>
          </a:p>
          <a:p>
            <a:pPr algn="ctr" rtl="0" fontAlgn="base"/>
            <a:endParaRPr lang="pt-BR" sz="1400" b="0" i="0">
              <a:solidFill>
                <a:srgbClr val="0D0D0D"/>
              </a:solidFill>
              <a:effectLst/>
            </a:endParaRPr>
          </a:p>
        </p:txBody>
      </p:sp>
      <p:pic>
        <p:nvPicPr>
          <p:cNvPr id="10" name="Imagem 7" descr="Logotipo&#10;&#10;Descrição gerada automaticamente">
            <a:extLst>
              <a:ext uri="{FF2B5EF4-FFF2-40B4-BE49-F238E27FC236}">
                <a16:creationId xmlns:a16="http://schemas.microsoft.com/office/drawing/2014/main" id="{D28C17B0-F5DE-23C6-4B65-5676B966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84" y="229120"/>
            <a:ext cx="2705336" cy="16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7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 descr="Uma pilha de resíduos alimentares — Fotografia de Stock">
            <a:extLst>
              <a:ext uri="{FF2B5EF4-FFF2-40B4-BE49-F238E27FC236}">
                <a16:creationId xmlns:a16="http://schemas.microsoft.com/office/drawing/2014/main" id="{270FC2D3-3388-4E36-8CEE-63B7B2067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988840"/>
            <a:ext cx="1592560" cy="15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20B2F903-EE35-3397-1DBC-4820BE62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01" y="1791421"/>
            <a:ext cx="2652363" cy="266343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5FCFF33-4261-DA01-9CCF-FD5E0860C7C7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ODS's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 Objetivo de Desenvolvimento Sustentável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4DD853-2FA6-B3C9-3972-6284ACDE1BC7}"/>
              </a:ext>
            </a:extLst>
          </p:cNvPr>
          <p:cNvSpPr txBox="1">
            <a:spLocks/>
          </p:cNvSpPr>
          <p:nvPr/>
        </p:nvSpPr>
        <p:spPr>
          <a:xfrm>
            <a:off x="3295328" y="1484784"/>
            <a:ext cx="5597152" cy="339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latin typeface="Arial"/>
                <a:ea typeface="+mn-lt"/>
                <a:cs typeface="+mn-lt"/>
              </a:rPr>
              <a:t>Objetivo 13. Tomar medidas urgentes para combater a mudança climática e seus impactos:</a:t>
            </a:r>
            <a:r>
              <a:rPr lang="pt-BR" sz="1800" dirty="0">
                <a:ea typeface="+mn-lt"/>
                <a:cs typeface="+mn-lt"/>
              </a:rPr>
              <a:t> A </a:t>
            </a:r>
            <a:r>
              <a:rPr lang="pt-BR" sz="1800" dirty="0">
                <a:latin typeface="Arial"/>
                <a:ea typeface="+mn-lt"/>
                <a:cs typeface="+mn-lt"/>
              </a:rPr>
              <a:t>geração</a:t>
            </a:r>
            <a:r>
              <a:rPr lang="pt-BR" sz="1800" dirty="0">
                <a:ea typeface="+mn-lt"/>
                <a:cs typeface="+mn-lt"/>
              </a:rPr>
              <a:t> de biogás a partir de resíduos orgânicos é uma alternativa sustentável que ajuda a mitigar as mudanças climáticas. Ao transformar lixo orgânico em energia limpa, BIOGEN reduz a emissão de gases de efeito estufa que seriam liberados pela decomposição dos resíduos em aterros sanitários. Além disso, a substituição de combustíveis fósseis por biogás reduz a pegada de carbono associada à produção de energia.</a:t>
            </a:r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9486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D27F02BA-FB15-D36D-AB96-BD55B3F4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94" y="542453"/>
            <a:ext cx="4459373" cy="2334062"/>
          </a:xfrm>
          <a:prstGeom prst="rect">
            <a:avLst/>
          </a:prstGeom>
        </p:spPr>
      </p:pic>
      <p:sp>
        <p:nvSpPr>
          <p:cNvPr id="10" name="Espaço Reservado para Conteúdo 4">
            <a:extLst>
              <a:ext uri="{FF2B5EF4-FFF2-40B4-BE49-F238E27FC236}">
                <a16:creationId xmlns:a16="http://schemas.microsoft.com/office/drawing/2014/main" id="{77DF7CD5-2034-4401-199B-C4FEA9F6E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834" y="3601686"/>
            <a:ext cx="4587502" cy="1631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pt-BR" sz="1800">
                <a:latin typeface="Arial"/>
                <a:cs typeface="Arial"/>
              </a:rPr>
              <a:t>Iniciativa inovadora </a:t>
            </a:r>
            <a:endParaRPr lang="pt-BR"/>
          </a:p>
          <a:p>
            <a:pPr marL="285750" indent="-285750">
              <a:buChar char="•"/>
            </a:pPr>
            <a:r>
              <a:rPr lang="pt-BR" sz="1800">
                <a:latin typeface="Arial"/>
                <a:cs typeface="Arial"/>
              </a:rPr>
              <a:t>Conscientização ambiental e social</a:t>
            </a:r>
          </a:p>
          <a:p>
            <a:pPr marL="285750" indent="-285750">
              <a:buChar char="•"/>
            </a:pPr>
            <a:r>
              <a:rPr lang="pt-BR" sz="1800">
                <a:latin typeface="Arial"/>
                <a:cs typeface="Arial"/>
              </a:rPr>
              <a:t>Geração de energia por Biomassa</a:t>
            </a:r>
          </a:p>
          <a:p>
            <a:pPr marL="285750" indent="-285750">
              <a:buChar char="•"/>
            </a:pPr>
            <a:r>
              <a:rPr lang="pt-BR" sz="1800">
                <a:latin typeface="Arial"/>
                <a:cs typeface="Arial"/>
              </a:rPr>
              <a:t>Energia limpa para todos</a:t>
            </a:r>
          </a:p>
          <a:p>
            <a:pPr marL="285750" indent="-285750">
              <a:buChar char="•"/>
            </a:pPr>
            <a:endParaRPr lang="pt-BR" sz="1800">
              <a:latin typeface="Arial"/>
              <a:cs typeface="Arial"/>
            </a:endParaRPr>
          </a:p>
          <a:p>
            <a:pPr marL="285750" indent="-285750">
              <a:buChar char="•"/>
            </a:pPr>
            <a:endParaRPr lang="pt-BR" sz="1800">
              <a:latin typeface="Arial"/>
              <a:cs typeface="Arial"/>
            </a:endParaRPr>
          </a:p>
          <a:p>
            <a:endParaRPr lang="pt-BR" sz="1800">
              <a:latin typeface="Arial"/>
              <a:cs typeface="Arial"/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462F1A8-03FE-581A-CF98-60A8AA8D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68" y="3178475"/>
            <a:ext cx="1888242" cy="2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0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D0DD527-FEA4-F906-CC13-E4506EAB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2028825"/>
            <a:ext cx="8086725" cy="36766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E6EBF66-1486-B078-AEA6-4B47106F2717}"/>
              </a:ext>
            </a:extLst>
          </p:cNvPr>
          <p:cNvSpPr txBox="1">
            <a:spLocks/>
          </p:cNvSpPr>
          <p:nvPr/>
        </p:nvSpPr>
        <p:spPr>
          <a:xfrm>
            <a:off x="361628" y="1064940"/>
            <a:ext cx="2901577" cy="88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>
                <a:solidFill>
                  <a:schemeClr val="tx1"/>
                </a:solidFill>
                <a:latin typeface="Arial"/>
                <a:cs typeface="Calibri"/>
              </a:rPr>
              <a:t>Logo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E17736-951A-2891-793B-C22DA448BC68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5527493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Identidade Visual</a:t>
            </a:r>
            <a:endParaRPr lang="en-US" sz="4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06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1C85D28D-2E25-78ED-4B1C-2C6B05657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1" b="1872"/>
          <a:stretch/>
        </p:blipFill>
        <p:spPr>
          <a:xfrm>
            <a:off x="1814513" y="2038350"/>
            <a:ext cx="5375660" cy="374799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CEC2BC0-B913-73C1-18E7-C09FE18AF4A2}"/>
              </a:ext>
            </a:extLst>
          </p:cNvPr>
          <p:cNvSpPr txBox="1">
            <a:spLocks/>
          </p:cNvSpPr>
          <p:nvPr/>
        </p:nvSpPr>
        <p:spPr>
          <a:xfrm>
            <a:off x="361628" y="1064940"/>
            <a:ext cx="2901577" cy="88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>
                <a:solidFill>
                  <a:schemeClr val="tx1"/>
                </a:solidFill>
                <a:latin typeface="Arial"/>
                <a:cs typeface="Calibri"/>
              </a:rPr>
              <a:t>Tipografia</a:t>
            </a:r>
            <a:endParaRPr lang="pt-BR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8C3133A-0A0F-9868-41ED-D300EDEF6FCA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5527493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Identidade Visual</a:t>
            </a:r>
            <a:endParaRPr lang="en-US" sz="4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20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CEC2BC0-B913-73C1-18E7-C09FE18AF4A2}"/>
              </a:ext>
            </a:extLst>
          </p:cNvPr>
          <p:cNvSpPr txBox="1">
            <a:spLocks/>
          </p:cNvSpPr>
          <p:nvPr/>
        </p:nvSpPr>
        <p:spPr>
          <a:xfrm>
            <a:off x="361628" y="1064940"/>
            <a:ext cx="2901577" cy="88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>
                <a:solidFill>
                  <a:schemeClr val="tx1"/>
                </a:solidFill>
                <a:latin typeface="Arial"/>
                <a:cs typeface="Arial"/>
              </a:rPr>
              <a:t>Paleta de Cores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6BD0FD8-32CA-A4CA-C8E6-850EE832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2057400"/>
            <a:ext cx="7515225" cy="386715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29BCE28-415A-3E25-A8CB-9F7D59D2148A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5527493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Identidade Visual</a:t>
            </a:r>
            <a:endParaRPr 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439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CA8C03-0F27-45BA-9BCD-393BB60C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504950"/>
            <a:ext cx="1333500" cy="1428750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BF200F0-B979-39CF-5A53-189E5A39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4019550"/>
            <a:ext cx="1238250" cy="971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447F76-6BF1-FE67-9B9F-1C701089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1600200"/>
            <a:ext cx="1428750" cy="1238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395EB98-C9E7-9E50-9420-598DD3474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512" y="3424238"/>
            <a:ext cx="1495425" cy="1495425"/>
          </a:xfrm>
          <a:prstGeom prst="rect">
            <a:avLst/>
          </a:prstGeom>
        </p:spPr>
      </p:pic>
      <p:pic>
        <p:nvPicPr>
          <p:cNvPr id="9" name="Gráfico 8" descr="Seta: curva no sentido horário com preenchimento sólido">
            <a:extLst>
              <a:ext uri="{FF2B5EF4-FFF2-40B4-BE49-F238E27FC236}">
                <a16:creationId xmlns:a16="http://schemas.microsoft.com/office/drawing/2014/main" id="{82FB49F3-5787-9485-435F-2306750349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40000">
            <a:off x="4441342" y="2514507"/>
            <a:ext cx="1371600" cy="1343025"/>
          </a:xfrm>
          <a:prstGeom prst="rect">
            <a:avLst/>
          </a:prstGeom>
        </p:spPr>
      </p:pic>
      <p:pic>
        <p:nvPicPr>
          <p:cNvPr id="10" name="Gráfico 9" descr="Seta: curva no sentido horário com preenchimento sólido">
            <a:extLst>
              <a:ext uri="{FF2B5EF4-FFF2-40B4-BE49-F238E27FC236}">
                <a16:creationId xmlns:a16="http://schemas.microsoft.com/office/drawing/2014/main" id="{50DA9970-9966-759F-B19F-6B4431DD8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0000" flipH="1">
            <a:off x="5822466" y="2990757"/>
            <a:ext cx="1371600" cy="1343025"/>
          </a:xfrm>
          <a:prstGeom prst="rect">
            <a:avLst/>
          </a:prstGeom>
        </p:spPr>
      </p:pic>
      <p:pic>
        <p:nvPicPr>
          <p:cNvPr id="12" name="Gráfico 11" descr="Seta: curva no sentido horário com preenchimento sólido">
            <a:extLst>
              <a:ext uri="{FF2B5EF4-FFF2-40B4-BE49-F238E27FC236}">
                <a16:creationId xmlns:a16="http://schemas.microsoft.com/office/drawing/2014/main" id="{7CDE4D3B-4E1A-2D7F-2921-C98840EA6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40000">
            <a:off x="7498866" y="2000157"/>
            <a:ext cx="1371600" cy="1343025"/>
          </a:xfrm>
          <a:prstGeom prst="rect">
            <a:avLst/>
          </a:prstGeom>
        </p:spPr>
      </p:pic>
      <p:sp>
        <p:nvSpPr>
          <p:cNvPr id="14" name="Espaço Reservado para Conteúdo 4">
            <a:extLst>
              <a:ext uri="{FF2B5EF4-FFF2-40B4-BE49-F238E27FC236}">
                <a16:creationId xmlns:a16="http://schemas.microsoft.com/office/drawing/2014/main" id="{3ABDFEFB-F07C-4EF7-5804-FD3DD4665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8334" y="2868261"/>
            <a:ext cx="2130052" cy="13074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400">
                <a:latin typeface="Arial"/>
                <a:cs typeface="Arial"/>
              </a:rPr>
              <a:t>Resíduo Orgânico</a:t>
            </a:r>
          </a:p>
          <a:p>
            <a:pPr marL="285750" indent="-285750">
              <a:buChar char="•"/>
            </a:pPr>
            <a:endParaRPr lang="pt-BR" sz="1400">
              <a:latin typeface="Arial"/>
              <a:cs typeface="Arial"/>
            </a:endParaRPr>
          </a:p>
          <a:p>
            <a:pPr marL="285750" indent="-285750">
              <a:buChar char="•"/>
            </a:pPr>
            <a:endParaRPr lang="pt-BR" sz="1400">
              <a:latin typeface="Arial"/>
              <a:cs typeface="Arial"/>
            </a:endParaRPr>
          </a:p>
          <a:p>
            <a:endParaRPr lang="pt-BR" sz="1400">
              <a:latin typeface="Arial"/>
              <a:cs typeface="Arial"/>
            </a:endParaRPr>
          </a:p>
        </p:txBody>
      </p:sp>
      <p:sp>
        <p:nvSpPr>
          <p:cNvPr id="16" name="Espaço Reservado para Conteúdo 4">
            <a:extLst>
              <a:ext uri="{FF2B5EF4-FFF2-40B4-BE49-F238E27FC236}">
                <a16:creationId xmlns:a16="http://schemas.microsoft.com/office/drawing/2014/main" id="{0BB404A8-CBE2-93D3-3D78-DD6061354F48}"/>
              </a:ext>
            </a:extLst>
          </p:cNvPr>
          <p:cNvSpPr txBox="1">
            <a:spLocks/>
          </p:cNvSpPr>
          <p:nvPr/>
        </p:nvSpPr>
        <p:spPr>
          <a:xfrm>
            <a:off x="4396109" y="5106636"/>
            <a:ext cx="2130052" cy="1307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latin typeface="Arial"/>
                <a:cs typeface="Arial"/>
              </a:rPr>
              <a:t>Gerador de Bioenergia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endParaRPr lang="pt-BR" sz="1400">
              <a:latin typeface="Arial"/>
              <a:cs typeface="Arial"/>
            </a:endParaRPr>
          </a:p>
        </p:txBody>
      </p:sp>
      <p:sp>
        <p:nvSpPr>
          <p:cNvPr id="17" name="Espaço Reservado para Conteúdo 4">
            <a:extLst>
              <a:ext uri="{FF2B5EF4-FFF2-40B4-BE49-F238E27FC236}">
                <a16:creationId xmlns:a16="http://schemas.microsoft.com/office/drawing/2014/main" id="{1AAF89D8-AE31-99CB-296F-2CCA3731703E}"/>
              </a:ext>
            </a:extLst>
          </p:cNvPr>
          <p:cNvSpPr txBox="1">
            <a:spLocks/>
          </p:cNvSpPr>
          <p:nvPr/>
        </p:nvSpPr>
        <p:spPr>
          <a:xfrm>
            <a:off x="6224908" y="2715860"/>
            <a:ext cx="2130052" cy="1307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latin typeface="Arial"/>
                <a:cs typeface="Arial"/>
              </a:rPr>
              <a:t>Energia Liberada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endParaRPr lang="pt-BR" sz="1400">
              <a:latin typeface="Arial"/>
              <a:cs typeface="Arial"/>
            </a:endParaRPr>
          </a:p>
        </p:txBody>
      </p:sp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B0DF5542-0712-77A7-B733-93A79950DC5F}"/>
              </a:ext>
            </a:extLst>
          </p:cNvPr>
          <p:cNvSpPr txBox="1">
            <a:spLocks/>
          </p:cNvSpPr>
          <p:nvPr/>
        </p:nvSpPr>
        <p:spPr>
          <a:xfrm>
            <a:off x="7529833" y="4916135"/>
            <a:ext cx="2130052" cy="1307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>
                <a:latin typeface="Arial"/>
                <a:cs typeface="Arial"/>
              </a:rPr>
              <a:t>Família atendida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pPr marL="285750" indent="-285750">
              <a:buFont typeface="Arial" pitchFamily="34" charset="0"/>
              <a:buChar char="•"/>
            </a:pPr>
            <a:endParaRPr lang="pt-BR" sz="1400">
              <a:latin typeface="Arial"/>
              <a:cs typeface="Arial"/>
            </a:endParaRPr>
          </a:p>
          <a:p>
            <a:endParaRPr lang="pt-BR" sz="1400">
              <a:latin typeface="Arial"/>
              <a:cs typeface="Arial"/>
            </a:endParaRPr>
          </a:p>
        </p:txBody>
      </p:sp>
      <p:sp>
        <p:nvSpPr>
          <p:cNvPr id="20" name="Espaço Reservado para Conteúdo 4">
            <a:extLst>
              <a:ext uri="{FF2B5EF4-FFF2-40B4-BE49-F238E27FC236}">
                <a16:creationId xmlns:a16="http://schemas.microsoft.com/office/drawing/2014/main" id="{2719D833-8B85-63AC-6954-FD3A4B114388}"/>
              </a:ext>
            </a:extLst>
          </p:cNvPr>
          <p:cNvSpPr txBox="1">
            <a:spLocks/>
          </p:cNvSpPr>
          <p:nvPr/>
        </p:nvSpPr>
        <p:spPr>
          <a:xfrm>
            <a:off x="109859" y="2134836"/>
            <a:ext cx="3120652" cy="36315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pt-BR" sz="1800">
                <a:ea typeface="+mn-lt"/>
                <a:cs typeface="+mn-lt"/>
              </a:rPr>
              <a:t>Empresas, especialmente do ramo alimentício, cadastram-se no programa para gerar energia e recebem redução de impostos.</a:t>
            </a:r>
            <a:endParaRPr lang="pt-BR">
              <a:ea typeface="+mn-lt"/>
              <a:cs typeface="+mn-lt"/>
            </a:endParaRPr>
          </a:p>
          <a:p>
            <a:endParaRPr lang="pt-BR" sz="180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pt-BR" sz="1800">
                <a:ea typeface="+mn-lt"/>
                <a:cs typeface="+mn-lt"/>
              </a:rPr>
              <a:t>Famílias carentes cadastradas recebem energia em suas residências.</a:t>
            </a:r>
            <a:endParaRPr lang="pt-BR">
              <a:ea typeface="+mn-lt"/>
              <a:cs typeface="+mn-lt"/>
            </a:endParaRPr>
          </a:p>
          <a:p>
            <a:endParaRPr lang="pt-BR" sz="1800">
              <a:latin typeface="Arial"/>
              <a:cs typeface="Arial"/>
            </a:endParaRPr>
          </a:p>
          <a:p>
            <a:pPr marL="285750" indent="-285750">
              <a:buChar char="•"/>
            </a:pPr>
            <a:endParaRPr lang="pt-BR" sz="1800">
              <a:latin typeface="Arial"/>
              <a:cs typeface="Arial"/>
            </a:endParaRPr>
          </a:p>
          <a:p>
            <a:endParaRPr lang="pt-BR" sz="1800">
              <a:latin typeface="Arial"/>
              <a:cs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BB0E06-91EB-2966-8938-1B516F6CC9A9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5527493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Como o Programa Funciona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8238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17CC6ABD-7D42-817A-A0DD-B881ABEB4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5"/>
          <a:stretch/>
        </p:blipFill>
        <p:spPr>
          <a:xfrm>
            <a:off x="1395502" y="1184997"/>
            <a:ext cx="6638925" cy="447534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03E67F4-C72F-BC48-29AE-3DEDFE071636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Processo de Geração de Bioenergia</a:t>
            </a:r>
          </a:p>
        </p:txBody>
      </p:sp>
    </p:spTree>
    <p:extLst>
      <p:ext uri="{BB962C8B-B14F-4D97-AF65-F5344CB8AC3E}">
        <p14:creationId xmlns:p14="http://schemas.microsoft.com/office/powerpoint/2010/main" val="217646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ogen">
            <a:hlinkClick r:id="" action="ppaction://media"/>
            <a:extLst>
              <a:ext uri="{FF2B5EF4-FFF2-40B4-BE49-F238E27FC236}">
                <a16:creationId xmlns:a16="http://schemas.microsoft.com/office/drawing/2014/main" id="{471BCFFB-8CE4-4ADF-B4A7-E64171AE9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3328" y="187145"/>
            <a:ext cx="3272672" cy="582670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32894A5-C29B-8A13-0D19-66759AC76E74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4107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A2B7ED40-2DF7-411F-BCC8-FF477A93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2880320" cy="454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B0C2431-8927-4D56-AF00-C44AA670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64" y="1448780"/>
            <a:ext cx="2736304" cy="461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2771E573-39A4-4795-BA47-FEC7BCA6AD5D}"/>
              </a:ext>
            </a:extLst>
          </p:cNvPr>
          <p:cNvSpPr txBox="1">
            <a:spLocks/>
          </p:cNvSpPr>
          <p:nvPr/>
        </p:nvSpPr>
        <p:spPr>
          <a:xfrm>
            <a:off x="131887" y="805756"/>
            <a:ext cx="856895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>
                <a:solidFill>
                  <a:schemeClr val="tx1"/>
                </a:solidFill>
                <a:latin typeface="Arial"/>
                <a:cs typeface="Arial"/>
              </a:rPr>
              <a:t>Rascunho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BF69D6-7FEB-C78E-9B43-7BD6F693E521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Protótipos Desenvolvidos</a:t>
            </a:r>
          </a:p>
        </p:txBody>
      </p:sp>
    </p:spTree>
    <p:extLst>
      <p:ext uri="{BB962C8B-B14F-4D97-AF65-F5344CB8AC3E}">
        <p14:creationId xmlns:p14="http://schemas.microsoft.com/office/powerpoint/2010/main" val="283286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5847DAA-2C98-4187-8482-AF136B43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17" y="1268759"/>
            <a:ext cx="2188308" cy="47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0AFC94-785F-434D-8C3C-8C8772B1C4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46" y="1304181"/>
            <a:ext cx="2188308" cy="47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072BE5-2A16-4675-88C9-E95D727C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79" y="1238274"/>
            <a:ext cx="2188308" cy="48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EA1C5B3-805C-AC80-5A82-84834C213567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Protótipos Desenvolvidos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40B895B-574C-8D32-AC3C-32DDB6A7E713}"/>
              </a:ext>
            </a:extLst>
          </p:cNvPr>
          <p:cNvSpPr txBox="1">
            <a:spLocks/>
          </p:cNvSpPr>
          <p:nvPr/>
        </p:nvSpPr>
        <p:spPr>
          <a:xfrm>
            <a:off x="131887" y="805756"/>
            <a:ext cx="856895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err="1">
                <a:solidFill>
                  <a:schemeClr val="tx1"/>
                </a:solidFill>
                <a:latin typeface="Arial"/>
                <a:cs typeface="Arial"/>
              </a:rPr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216705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6670D6A0-06CB-4886-9A42-344191D97A36}"/>
              </a:ext>
            </a:extLst>
          </p:cNvPr>
          <p:cNvSpPr txBox="1"/>
          <p:nvPr/>
        </p:nvSpPr>
        <p:spPr>
          <a:xfrm>
            <a:off x="145841" y="2697065"/>
            <a:ext cx="885596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latin typeface="Arial"/>
                <a:ea typeface="Calibri"/>
                <a:cs typeface="Arial"/>
              </a:rPr>
              <a:t>Para desenvolver nosso trabalho analisamos as </a:t>
            </a:r>
            <a:r>
              <a:rPr lang="pt-BR" err="1">
                <a:latin typeface="Arial"/>
                <a:ea typeface="Calibri"/>
                <a:cs typeface="Arial"/>
              </a:rPr>
              <a:t>ODS's</a:t>
            </a:r>
            <a:r>
              <a:rPr lang="pt-BR">
                <a:latin typeface="Arial"/>
                <a:ea typeface="Calibri"/>
                <a:cs typeface="Arial"/>
              </a:rPr>
              <a:t> e as causas pelas quais elas trabalham pelo desenvolvimento sustentável do Brasil. Com isso foi verificado alguns pontos de dificuldades sociais e ambientais.</a:t>
            </a:r>
          </a:p>
        </p:txBody>
      </p:sp>
      <p:pic>
        <p:nvPicPr>
          <p:cNvPr id="4" name="Imagem 7" descr="Logotipo&#10;&#10;Descrição gerada automaticamente">
            <a:extLst>
              <a:ext uri="{FF2B5EF4-FFF2-40B4-BE49-F238E27FC236}">
                <a16:creationId xmlns:a16="http://schemas.microsoft.com/office/drawing/2014/main" id="{168F7467-068C-2E70-F8CB-75BC746C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84" y="526560"/>
            <a:ext cx="2705336" cy="16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3F62976-81FC-A21F-22B5-C366320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062" y="1713129"/>
            <a:ext cx="4459373" cy="233406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44B9B83-71F2-2FE1-BEE7-E78178BBDAF8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Site Desenvolvido (Front-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end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9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ue background with white text&#10;&#10;Description automatically generated">
            <a:extLst>
              <a:ext uri="{FF2B5EF4-FFF2-40B4-BE49-F238E27FC236}">
                <a16:creationId xmlns:a16="http://schemas.microsoft.com/office/drawing/2014/main" id="{60BB3BA4-ECAB-E681-6151-BA7AB449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89" b="-9"/>
          <a:stretch/>
        </p:blipFill>
        <p:spPr>
          <a:xfrm>
            <a:off x="0" y="-612"/>
            <a:ext cx="9151439" cy="685984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2E52E5-77EE-22A4-51DC-B9301FCB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34" y="5336755"/>
            <a:ext cx="7539891" cy="1844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800">
                <a:solidFill>
                  <a:schemeClr val="bg1"/>
                </a:solidFill>
                <a:latin typeface="Arial"/>
                <a:cs typeface="Arial"/>
              </a:rPr>
              <a:t>Juntos, podemos fazer a diferença e construir um futuro mais verde e justo para todos.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95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2D0738-4E08-0F94-0911-CF0665F546CE}"/>
              </a:ext>
            </a:extLst>
          </p:cNvPr>
          <p:cNvSpPr txBox="1"/>
          <p:nvPr/>
        </p:nvSpPr>
        <p:spPr>
          <a:xfrm>
            <a:off x="323759" y="684706"/>
            <a:ext cx="849648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pt-BR" b="1">
                <a:latin typeface="Arial"/>
                <a:cs typeface="Arial"/>
              </a:rPr>
              <a:t>Desigualdade Social: </a:t>
            </a:r>
            <a:r>
              <a:rPr lang="pt-BR">
                <a:solidFill>
                  <a:srgbClr val="000000"/>
                </a:solidFill>
                <a:latin typeface="Arial"/>
                <a:cs typeface="Arial"/>
              </a:rPr>
              <a:t>Segundo o IBGE, e</a:t>
            </a:r>
            <a:r>
              <a:rPr lang="pt-BR">
                <a:solidFill>
                  <a:srgbClr val="040C28"/>
                </a:solidFill>
                <a:latin typeface="Arial"/>
                <a:cs typeface="Arial"/>
              </a:rPr>
              <a:t>m 2022, havia 12,7 milhões de pessoas na extrema pobreza e 67,8 milhões na pobreza.</a:t>
            </a:r>
            <a:endParaRPr lang="pt-BR"/>
          </a:p>
          <a:p>
            <a:r>
              <a:rPr lang="pt-BR">
                <a:solidFill>
                  <a:srgbClr val="040C28"/>
                </a:solidFill>
                <a:latin typeface="Arial"/>
                <a:cs typeface="Arial"/>
              </a:rPr>
              <a:t>     60% da população no Brasil recebem até um salário mínimo.</a:t>
            </a:r>
          </a:p>
          <a:p>
            <a:r>
              <a:rPr lang="pt-BR">
                <a:solidFill>
                  <a:srgbClr val="040C28"/>
                </a:solidFill>
                <a:latin typeface="Arial"/>
                <a:cs typeface="Arial"/>
              </a:rPr>
              <a:t>     3% da população no Brasil não possuem acesso a energia elétrica.</a:t>
            </a:r>
          </a:p>
          <a:p>
            <a:br>
              <a:rPr lang="pt-BR">
                <a:latin typeface="Arial"/>
                <a:cs typeface="Arial"/>
              </a:rPr>
            </a:br>
            <a:r>
              <a:rPr lang="pt-BR">
                <a:latin typeface="Arial"/>
                <a:cs typeface="Arial"/>
              </a:rPr>
              <a:t>​</a:t>
            </a:r>
            <a:endParaRPr lang="en-US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40C28"/>
              </a:solidFill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 b="1"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ea typeface="Calibri"/>
              <a:cs typeface="Arial"/>
            </a:endParaRPr>
          </a:p>
          <a:p>
            <a:endParaRPr lang="pt-BR" sz="1600">
              <a:ea typeface="Calibri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91CED6-14B7-F520-9BB9-49FB1C38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3" y="2627917"/>
            <a:ext cx="3749476" cy="2728760"/>
          </a:xfrm>
          <a:prstGeom prst="rect">
            <a:avLst/>
          </a:prstGeom>
        </p:spPr>
      </p:pic>
      <p:pic>
        <p:nvPicPr>
          <p:cNvPr id="3" name="Picture 2" descr="Quase metade dos responsáveis por famílias com crianças de até seis anos não têm renda fixa">
            <a:extLst>
              <a:ext uri="{FF2B5EF4-FFF2-40B4-BE49-F238E27FC236}">
                <a16:creationId xmlns:a16="http://schemas.microsoft.com/office/drawing/2014/main" id="{F8580CFF-7954-21BB-59D7-F85DBB6E9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25" y="2627741"/>
            <a:ext cx="4252617" cy="272911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7208B59-E3E8-700D-74DC-575EBBD60F49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Dificuldade Social</a:t>
            </a:r>
          </a:p>
        </p:txBody>
      </p:sp>
    </p:spTree>
    <p:extLst>
      <p:ext uri="{BB962C8B-B14F-4D97-AF65-F5344CB8AC3E}">
        <p14:creationId xmlns:p14="http://schemas.microsoft.com/office/powerpoint/2010/main" val="272269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2D0738-4E08-0F94-0911-CF0665F546CE}"/>
              </a:ext>
            </a:extLst>
          </p:cNvPr>
          <p:cNvSpPr txBox="1"/>
          <p:nvPr/>
        </p:nvSpPr>
        <p:spPr>
          <a:xfrm>
            <a:off x="323759" y="586266"/>
            <a:ext cx="8496482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b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latin typeface="Arial"/>
                <a:ea typeface="Calibri"/>
                <a:cs typeface="Calibri"/>
              </a:rPr>
              <a:t>Energia Não-Renováveis: </a:t>
            </a:r>
            <a:r>
              <a:rPr lang="pt-BR">
                <a:latin typeface="Arial"/>
                <a:ea typeface="Calibri"/>
                <a:cs typeface="Calibri"/>
              </a:rPr>
              <a:t>Fontes como carvão, petróleo e gás natural são limitadas e contribuem significativamente para as emissões de gases de efeito estufa.</a:t>
            </a:r>
            <a:br>
              <a:rPr lang="pt-BR" sz="1600">
                <a:cs typeface="Arial"/>
              </a:rPr>
            </a:br>
            <a:r>
              <a:rPr lang="pt-BR" sz="1600">
                <a:cs typeface="Arial"/>
              </a:rPr>
              <a:t>​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 b="1"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ea typeface="Calibri"/>
              <a:cs typeface="Arial"/>
            </a:endParaRPr>
          </a:p>
          <a:p>
            <a:endParaRPr lang="pt-BR" sz="1600">
              <a:ea typeface="Calibri"/>
              <a:cs typeface="Arial"/>
            </a:endParaRPr>
          </a:p>
        </p:txBody>
      </p:sp>
      <p:pic>
        <p:nvPicPr>
          <p:cNvPr id="2" name="Picture 1" descr="Gráfico de percentuais: Brasil 57% não renovável e 44% renovável Mundo 86% não renovável e 14% renovável">
            <a:extLst>
              <a:ext uri="{FF2B5EF4-FFF2-40B4-BE49-F238E27FC236}">
                <a16:creationId xmlns:a16="http://schemas.microsoft.com/office/drawing/2014/main" id="{7DDB3E1B-6409-F050-8480-B753742A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119" y="2057011"/>
            <a:ext cx="5466709" cy="302835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366557-C412-AEB3-0AD0-5C6B2E774FBF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Dificuldade Social - Ambiental</a:t>
            </a:r>
          </a:p>
        </p:txBody>
      </p:sp>
    </p:spTree>
    <p:extLst>
      <p:ext uri="{BB962C8B-B14F-4D97-AF65-F5344CB8AC3E}">
        <p14:creationId xmlns:p14="http://schemas.microsoft.com/office/powerpoint/2010/main" val="92991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910D67-6D21-7AF0-58CE-21D032C79E63}"/>
              </a:ext>
            </a:extLst>
          </p:cNvPr>
          <p:cNvSpPr txBox="1"/>
          <p:nvPr/>
        </p:nvSpPr>
        <p:spPr>
          <a:xfrm>
            <a:off x="318092" y="423780"/>
            <a:ext cx="8397647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pt-BR" b="1">
                <a:latin typeface="Arial"/>
              </a:rPr>
            </a:br>
            <a:endParaRPr lang="pt-BR" b="1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latin typeface="Arial"/>
                <a:ea typeface="+mn-lt"/>
                <a:cs typeface="+mn-lt"/>
              </a:rPr>
              <a:t>Custo Elevado</a:t>
            </a:r>
            <a:r>
              <a:rPr lang="pt-BR">
                <a:latin typeface="Arial"/>
                <a:ea typeface="+mn-lt"/>
                <a:cs typeface="+mn-lt"/>
              </a:rPr>
              <a:t>: Coleta, transporte e tratamento de resíduos orgânicos são caros.</a:t>
            </a:r>
            <a:endParaRPr lang="pt-BR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latin typeface="Arial"/>
                <a:ea typeface="+mn-lt"/>
                <a:cs typeface="+mn-lt"/>
              </a:rPr>
              <a:t>Impacto ambiental</a:t>
            </a:r>
            <a:r>
              <a:rPr lang="pt-BR">
                <a:latin typeface="Arial"/>
                <a:ea typeface="+mn-lt"/>
                <a:cs typeface="+mn-lt"/>
              </a:rPr>
              <a:t>: Risco de contaminação e emissão de gases de efeito estufa.</a:t>
            </a:r>
            <a:endParaRPr lang="pt-BR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latin typeface="Arial"/>
                <a:ea typeface="+mn-lt"/>
                <a:cs typeface="+mn-lt"/>
              </a:rPr>
              <a:t>Problemas de saúde pública</a:t>
            </a:r>
            <a:r>
              <a:rPr lang="pt-BR">
                <a:latin typeface="Arial"/>
                <a:ea typeface="+mn-lt"/>
                <a:cs typeface="+mn-lt"/>
              </a:rPr>
              <a:t>: Riscos de pragas e doenças.</a:t>
            </a:r>
            <a:endParaRPr lang="pt-BR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latin typeface="Arial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ea typeface="Calibri"/>
              <a:cs typeface="Calibri"/>
            </a:endParaRPr>
          </a:p>
        </p:txBody>
      </p:sp>
      <p:pic>
        <p:nvPicPr>
          <p:cNvPr id="14" name="Picture 13" descr="A dump with a tractor on top of it&#10;&#10;Description automatically generated">
            <a:extLst>
              <a:ext uri="{FF2B5EF4-FFF2-40B4-BE49-F238E27FC236}">
                <a16:creationId xmlns:a16="http://schemas.microsoft.com/office/drawing/2014/main" id="{7B243A93-FB18-110B-9F87-EE1B6A44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2" y="3083138"/>
            <a:ext cx="3968231" cy="2660528"/>
          </a:xfrm>
          <a:prstGeom prst="rect">
            <a:avLst/>
          </a:prstGeom>
        </p:spPr>
      </p:pic>
      <p:pic>
        <p:nvPicPr>
          <p:cNvPr id="16" name="Picture 15" descr="Vista do aterro sanitário em Caieiras (SP)">
            <a:extLst>
              <a:ext uri="{FF2B5EF4-FFF2-40B4-BE49-F238E27FC236}">
                <a16:creationId xmlns:a16="http://schemas.microsoft.com/office/drawing/2014/main" id="{6CD2AF71-DED3-900B-43FD-B0047DBB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78" y="3083366"/>
            <a:ext cx="4011984" cy="266007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ED797B7-28F0-14F3-69FF-C444A6C5D758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127449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Dificuldade Ambiental - Empresarial</a:t>
            </a:r>
          </a:p>
        </p:txBody>
      </p:sp>
    </p:spTree>
    <p:extLst>
      <p:ext uri="{BB962C8B-B14F-4D97-AF65-F5344CB8AC3E}">
        <p14:creationId xmlns:p14="http://schemas.microsoft.com/office/powerpoint/2010/main" val="279020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alking in a pile of garbage&#10;&#10;Description automatically generated">
            <a:extLst>
              <a:ext uri="{FF2B5EF4-FFF2-40B4-BE49-F238E27FC236}">
                <a16:creationId xmlns:a16="http://schemas.microsoft.com/office/drawing/2014/main" id="{916C8063-29B0-90F5-408C-B8CE7084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99" y="437340"/>
            <a:ext cx="3319647" cy="5034950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478F742-4760-B84B-2C50-D800BEA2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055" y="440934"/>
            <a:ext cx="2471184" cy="50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 descr="Uma pilha de resíduos alimentares — Fotografia de Stock">
            <a:extLst>
              <a:ext uri="{FF2B5EF4-FFF2-40B4-BE49-F238E27FC236}">
                <a16:creationId xmlns:a16="http://schemas.microsoft.com/office/drawing/2014/main" id="{270FC2D3-3388-4E36-8CEE-63B7B2067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988840"/>
            <a:ext cx="1592560" cy="15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7888609-B0E2-1444-88D7-75186D6E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640"/>
            <a:ext cx="8205939" cy="706090"/>
          </a:xfrm>
        </p:spPr>
        <p:txBody>
          <a:bodyPr>
            <a:noAutofit/>
          </a:bodyPr>
          <a:lstStyle/>
          <a:p>
            <a:pPr algn="l"/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ODS's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 Objetivo de Desenvolvimento Sustentável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622F2CD-CF29-4BCB-6229-566B8F93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58" y="1654257"/>
            <a:ext cx="2657969" cy="2657969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A28D003-EDB6-A24B-9493-141B1445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224" y="1178005"/>
            <a:ext cx="5597152" cy="33920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1800" b="1" dirty="0">
                <a:latin typeface="Arial"/>
                <a:ea typeface="+mn-lt"/>
                <a:cs typeface="+mn-lt"/>
              </a:rPr>
              <a:t>Objetivo 7. Assegurar o acesso confiável, sustentável, moderno e a preço acessível à energia para todas e todos</a:t>
            </a:r>
            <a:r>
              <a:rPr lang="pt-BR" sz="1800" dirty="0">
                <a:latin typeface="Arial"/>
                <a:ea typeface="+mn-lt"/>
                <a:cs typeface="+mn-lt"/>
              </a:rPr>
              <a:t>: O projeto BIOGEN promove a geração de energia limpa a partir de resíduos orgânicos. Ao converter o lixo orgânico de empresas alimentícias e agropecuárias em biomassa, que por sua vez gera biogás. BIOGEN contribui diretamente para a produção de energia renovável reduzindo a dependência de combustíveis fósseis.</a:t>
            </a:r>
            <a:endParaRPr lang="pt-B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100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 descr="Uma pilha de resíduos alimentares — Fotografia de Stock">
            <a:extLst>
              <a:ext uri="{FF2B5EF4-FFF2-40B4-BE49-F238E27FC236}">
                <a16:creationId xmlns:a16="http://schemas.microsoft.com/office/drawing/2014/main" id="{270FC2D3-3388-4E36-8CEE-63B7B2067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988840"/>
            <a:ext cx="1592560" cy="15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Espaço Reservado para Conteúdo 1" descr="Ícone&#10;&#10;Descrição gerada automaticamente">
            <a:extLst>
              <a:ext uri="{FF2B5EF4-FFF2-40B4-BE49-F238E27FC236}">
                <a16:creationId xmlns:a16="http://schemas.microsoft.com/office/drawing/2014/main" id="{71B964C1-97EE-185D-DADA-E90FA39CA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370" y="1710531"/>
            <a:ext cx="2652363" cy="2652363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186375D-A569-CEF6-80D0-E5AE6B517265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686686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ODS's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 Objetivo de Desenvolvimento Sustentável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BA0DDBB-8C40-6403-211F-3F30518D95BB}"/>
              </a:ext>
            </a:extLst>
          </p:cNvPr>
          <p:cNvSpPr txBox="1">
            <a:spLocks/>
          </p:cNvSpPr>
          <p:nvPr/>
        </p:nvSpPr>
        <p:spPr>
          <a:xfrm>
            <a:off x="3295328" y="1326446"/>
            <a:ext cx="5597152" cy="339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latin typeface="Arial"/>
                <a:ea typeface="+mn-lt"/>
                <a:cs typeface="+mn-lt"/>
              </a:rPr>
              <a:t>Objetivo 10. Reduzir a desigualdade dentro dos países e entre eles:</a:t>
            </a:r>
            <a:r>
              <a:rPr lang="pt-BR" sz="1800" dirty="0">
                <a:ea typeface="+mn-lt"/>
                <a:cs typeface="+mn-lt"/>
              </a:rPr>
              <a:t> Ao fornecer energia limpa e sustentável para famílias carentes, BIOGEN contribui para a redução das desigualdades sociais e </a:t>
            </a:r>
            <a:r>
              <a:rPr lang="pt-BR" sz="1800" dirty="0">
                <a:latin typeface="Arial"/>
                <a:ea typeface="+mn-lt"/>
                <a:cs typeface="+mn-lt"/>
              </a:rPr>
              <a:t>econômicas</a:t>
            </a:r>
            <a:r>
              <a:rPr lang="pt-BR" sz="1800" dirty="0">
                <a:ea typeface="+mn-lt"/>
                <a:cs typeface="+mn-lt"/>
              </a:rPr>
              <a:t>. A iniciativa garante que populações vulneráveis tenham acesso a recursos energéticos que normalmente poderiam estar fora de seu alcance, melhorando suas condições de vida e promovendo a equidade social.</a:t>
            </a:r>
            <a:endParaRPr lang="pt-B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53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 descr="Uma pilha de resíduos alimentares — Fotografia de Stock">
            <a:extLst>
              <a:ext uri="{FF2B5EF4-FFF2-40B4-BE49-F238E27FC236}">
                <a16:creationId xmlns:a16="http://schemas.microsoft.com/office/drawing/2014/main" id="{270FC2D3-3388-4E36-8CEE-63B7B20671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988840"/>
            <a:ext cx="1592560" cy="15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08728F6-FF4C-2573-6929-276EAB40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68" y="1642252"/>
            <a:ext cx="2653534" cy="266225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17C56E1-D15B-AE5E-154F-EFCECE329C3B}"/>
              </a:ext>
            </a:extLst>
          </p:cNvPr>
          <p:cNvSpPr txBox="1">
            <a:spLocks/>
          </p:cNvSpPr>
          <p:nvPr/>
        </p:nvSpPr>
        <p:spPr>
          <a:xfrm>
            <a:off x="323528" y="188640"/>
            <a:ext cx="8824042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ODS's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 Objetivo de Desenvolvimento Sustentável</a:t>
            </a:r>
            <a:endParaRPr lang="en-US" sz="24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B91E8E-119C-BE15-C4CB-6341DFB1B724}"/>
              </a:ext>
            </a:extLst>
          </p:cNvPr>
          <p:cNvSpPr txBox="1">
            <a:spLocks/>
          </p:cNvSpPr>
          <p:nvPr/>
        </p:nvSpPr>
        <p:spPr>
          <a:xfrm>
            <a:off x="3295328" y="1276966"/>
            <a:ext cx="5597152" cy="339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dirty="0">
                <a:latin typeface="Arial"/>
                <a:ea typeface="+mn-lt"/>
                <a:cs typeface="+mn-lt"/>
              </a:rPr>
              <a:t>Objetivo 12. Assegurar padrões de produção e de consumo sustentáveis:</a:t>
            </a:r>
            <a:r>
              <a:rPr lang="pt-BR" sz="1800" dirty="0">
                <a:ea typeface="+mn-lt"/>
                <a:cs typeface="+mn-lt"/>
              </a:rPr>
              <a:t> BIOGEN promove práticas de consumo e produção responsáveis ao reciclar </a:t>
            </a:r>
            <a:r>
              <a:rPr lang="pt-BR" sz="1800" dirty="0">
                <a:latin typeface="Arial"/>
                <a:ea typeface="+mn-lt"/>
                <a:cs typeface="+mn-lt"/>
              </a:rPr>
              <a:t>resíduos</a:t>
            </a:r>
            <a:r>
              <a:rPr lang="pt-BR" sz="1800" dirty="0">
                <a:ea typeface="+mn-lt"/>
                <a:cs typeface="+mn-lt"/>
              </a:rPr>
              <a:t> orgânicos que, de outra forma, seriam descartados em aterros sanitários. Este processo de reutilização dos resíduos para a produção de energia sustentável reduz significativamente o desperdício e minimiza os impactos ambientais negativos associados ao descarte inadequado de lixo orgânico.</a:t>
            </a:r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528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b82a9e-eda5-4d03-b415-7e43627d81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467E91DA0884DB9741C064D194BCC" ma:contentTypeVersion="15" ma:contentTypeDescription="Create a new document." ma:contentTypeScope="" ma:versionID="7a3593054e1ece07cb65df746950a8a3">
  <xsd:schema xmlns:xsd="http://www.w3.org/2001/XMLSchema" xmlns:xs="http://www.w3.org/2001/XMLSchema" xmlns:p="http://schemas.microsoft.com/office/2006/metadata/properties" xmlns:ns3="dcb82a9e-eda5-4d03-b415-7e43627d811c" xmlns:ns4="fa7b8757-4056-4a9f-a1c6-4b27ea7cff6a" targetNamespace="http://schemas.microsoft.com/office/2006/metadata/properties" ma:root="true" ma:fieldsID="644f747a9d49dd1cbbc843fe8eb8d6d8" ns3:_="" ns4:_="">
    <xsd:import namespace="dcb82a9e-eda5-4d03-b415-7e43627d811c"/>
    <xsd:import namespace="fa7b8757-4056-4a9f-a1c6-4b27ea7cff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b82a9e-eda5-4d03-b415-7e43627d81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7b8757-4056-4a9f-a1c6-4b27ea7cff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1D3D1A-20D0-4830-9C37-F8A05C8279C1}">
  <ds:schemaRefs>
    <ds:schemaRef ds:uri="dcb82a9e-eda5-4d03-b415-7e43627d811c"/>
    <ds:schemaRef ds:uri="fa7b8757-4056-4a9f-a1c6-4b27ea7cff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574ABB-4EFC-4FF2-A157-48BC541D29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A40ADB-7D83-42B5-9DBA-61CF390B7D37}">
  <ds:schemaRefs>
    <ds:schemaRef ds:uri="dcb82a9e-eda5-4d03-b415-7e43627d811c"/>
    <ds:schemaRef ds:uri="fa7b8757-4056-4a9f-a1c6-4b27ea7cff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ODS's Objetivo de Desenvolvimento Sustentável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revision>38</cp:revision>
  <cp:lastPrinted>2021-09-24T00:56:25Z</cp:lastPrinted>
  <dcterms:created xsi:type="dcterms:W3CDTF">2013-10-10T17:31:52Z</dcterms:created>
  <dcterms:modified xsi:type="dcterms:W3CDTF">2024-06-21T10:56:25Z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0x01010026B467E91DA0884DB9741C064D194BCC</vt:lpwstr>
  </property>
</Properties>
</file>